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282" r:id="rId24"/>
    <p:sldId id="284" r:id="rId25"/>
    <p:sldId id="288" r:id="rId26"/>
    <p:sldId id="285" r:id="rId27"/>
    <p:sldId id="289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 Solution: 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Clean Architecture / Onion Architecture</a:t>
            </a:r>
          </a:p>
          <a:p>
            <a:pPr lvl="1"/>
            <a:r>
              <a:rPr lang="en-US" sz="2000" dirty="0"/>
              <a:t>Each layer can only depend on the layer </a:t>
            </a:r>
            <a:r>
              <a:rPr lang="en-US" sz="2000" b="1" dirty="0"/>
              <a:t>directly inside </a:t>
            </a:r>
            <a:r>
              <a:rPr lang="en-US" sz="2000" dirty="0"/>
              <a:t>it</a:t>
            </a:r>
          </a:p>
          <a:p>
            <a:pPr lvl="1"/>
            <a:r>
              <a:rPr lang="en-US" sz="2000" dirty="0"/>
              <a:t>More organized, </a:t>
            </a:r>
            <a:r>
              <a:rPr lang="en-US" sz="2000" b="1" dirty="0"/>
              <a:t>maintainable</a:t>
            </a:r>
            <a:r>
              <a:rPr lang="en-US" sz="2000" dirty="0"/>
              <a:t>, reusable &amp; testable code base.</a:t>
            </a:r>
          </a:p>
          <a:p>
            <a:pPr lvl="1"/>
            <a:r>
              <a:rPr lang="en-US" sz="2000" dirty="0"/>
              <a:t>Each layer can be a </a:t>
            </a:r>
            <a:r>
              <a:rPr lang="en-US" sz="2000" b="1" dirty="0"/>
              <a:t>separated project </a:t>
            </a:r>
            <a:r>
              <a:rPr lang="en-US" sz="2000" dirty="0"/>
              <a:t>(</a:t>
            </a:r>
            <a:r>
              <a:rPr lang="en-US" sz="2000" dirty="0" err="1"/>
              <a:t>csproj</a:t>
            </a:r>
            <a:r>
              <a:rPr lang="en-US" sz="2000" dirty="0"/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450" y="1690688"/>
            <a:ext cx="4532382" cy="4532382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82" y="3833813"/>
            <a:ext cx="4298405" cy="261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Each module corresponds to a </a:t>
            </a:r>
            <a:r>
              <a:rPr lang="en-US" sz="2400" b="1" dirty="0"/>
              <a:t>bounded context </a:t>
            </a:r>
            <a:r>
              <a:rPr lang="en-US" sz="2400" dirty="0"/>
              <a:t>in DDD.</a:t>
            </a:r>
          </a:p>
          <a:p>
            <a:r>
              <a:rPr lang="en-US" sz="2400" dirty="0"/>
              <a:t>Modules can have a </a:t>
            </a:r>
            <a:r>
              <a:rPr lang="en-US" sz="2400" b="1" dirty="0"/>
              <a:t>separated VS solutions</a:t>
            </a:r>
          </a:p>
          <a:p>
            <a:r>
              <a:rPr lang="en-US" sz="2400" dirty="0"/>
              <a:t>Modules can </a:t>
            </a:r>
            <a:r>
              <a:rPr lang="en-US" sz="2400" b="1" dirty="0"/>
              <a:t>cross-reference</a:t>
            </a:r>
            <a:r>
              <a:rPr lang="en-US" sz="2400" dirty="0"/>
              <a:t> to each other</a:t>
            </a:r>
          </a:p>
          <a:p>
            <a:r>
              <a:rPr lang="en-US" sz="2400" b="1" dirty="0"/>
              <a:t>Modular in development</a:t>
            </a:r>
            <a:r>
              <a:rPr lang="en-US" sz="2400" dirty="0"/>
              <a:t>, but still monolithic on runtime.</a:t>
            </a:r>
          </a:p>
          <a:p>
            <a:r>
              <a:rPr lang="en-US" sz="2400" dirty="0"/>
              <a:t>A module can be </a:t>
            </a:r>
            <a:r>
              <a:rPr lang="en-US" sz="2400" b="1" dirty="0"/>
              <a:t>layered</a:t>
            </a:r>
            <a:r>
              <a:rPr lang="en-US" sz="2400" dirty="0"/>
              <a:t> inside it.</a:t>
            </a:r>
          </a:p>
          <a:p>
            <a:r>
              <a:rPr lang="en-US" sz="2400" dirty="0"/>
              <a:t>All modules shares a </a:t>
            </a:r>
            <a:r>
              <a:rPr lang="en-US" sz="2400" b="1" dirty="0"/>
              <a:t>single database</a:t>
            </a:r>
            <a:r>
              <a:rPr lang="en-US" sz="2400" dirty="0"/>
              <a:t>.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7546847" y="1487425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7634592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864209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7634592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864209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7634592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864209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8540496" y="265067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9009433" y="2650674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10777472" y="380825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884919" y="5524296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flipH="1">
            <a:off x="9665207" y="5071873"/>
            <a:ext cx="1" cy="452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337610" y="2425775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503238" y="2458099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374938" y="4194478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503238" y="361568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503238" y="477327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554" y="2474168"/>
            <a:ext cx="5225646" cy="220620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1800" b="1" dirty="0"/>
              <a:t>Better Scalability</a:t>
            </a:r>
          </a:p>
          <a:p>
            <a:pPr lvl="2"/>
            <a:r>
              <a:rPr lang="en-US" sz="1400" dirty="0"/>
              <a:t>Each database gets </a:t>
            </a:r>
            <a:r>
              <a:rPr lang="en-US" sz="1400" b="1" dirty="0"/>
              <a:t>less load</a:t>
            </a:r>
            <a:endParaRPr lang="en-US" sz="1400" dirty="0"/>
          </a:p>
          <a:p>
            <a:pPr lvl="2"/>
            <a:r>
              <a:rPr lang="en-US" sz="1400" dirty="0"/>
              <a:t>Each database can be </a:t>
            </a:r>
            <a:r>
              <a:rPr lang="en-US" sz="1400" b="1" dirty="0"/>
              <a:t>scaled independently</a:t>
            </a:r>
            <a:endParaRPr lang="en-US" sz="1400" dirty="0"/>
          </a:p>
          <a:p>
            <a:pPr lvl="1"/>
            <a:r>
              <a:rPr lang="en-US" sz="1800" b="1" dirty="0"/>
              <a:t>Schema Changes</a:t>
            </a:r>
            <a:r>
              <a:rPr lang="en-US" sz="1800" dirty="0"/>
              <a:t> only affects the related module</a:t>
            </a:r>
          </a:p>
          <a:p>
            <a:r>
              <a:rPr lang="en-US" sz="2400" dirty="0"/>
              <a:t>Challenges</a:t>
            </a:r>
            <a:endParaRPr lang="en-US" sz="2200" dirty="0"/>
          </a:p>
          <a:p>
            <a:pPr lvl="1"/>
            <a:r>
              <a:rPr lang="en-US" sz="2000" dirty="0"/>
              <a:t>Cross-database </a:t>
            </a:r>
            <a:r>
              <a:rPr lang="en-US" sz="2000" b="1" dirty="0"/>
              <a:t>joins </a:t>
            </a:r>
            <a:r>
              <a:rPr lang="en-US" sz="2000" dirty="0"/>
              <a:t>is hard or impossible</a:t>
            </a:r>
          </a:p>
          <a:p>
            <a:pPr lvl="2"/>
            <a:r>
              <a:rPr lang="en-US" sz="1600" dirty="0"/>
              <a:t>Inter-module method calls</a:t>
            </a:r>
          </a:p>
          <a:p>
            <a:pPr lvl="2"/>
            <a:r>
              <a:rPr lang="en-US" sz="1600" dirty="0"/>
              <a:t>Data duplication / denormalization</a:t>
            </a:r>
          </a:p>
          <a:p>
            <a:pPr lvl="2"/>
            <a:r>
              <a:rPr lang="en-US" sz="1600" dirty="0"/>
              <a:t>Summary tables</a:t>
            </a:r>
          </a:p>
          <a:p>
            <a:pPr lvl="1"/>
            <a:r>
              <a:rPr lang="en-US" sz="2000" dirty="0"/>
              <a:t>Requires </a:t>
            </a:r>
            <a:r>
              <a:rPr lang="en-US" sz="2000" b="1" dirty="0"/>
              <a:t>distributed transactions</a:t>
            </a:r>
          </a:p>
          <a:p>
            <a:pPr lvl="2"/>
            <a:r>
              <a:rPr lang="en-US" sz="1600" dirty="0"/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544" y="3844047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38" y="2022304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64" y="2529092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886" y="4566224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345" y="3705746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2000" dirty="0"/>
              <a:t>A module can use the </a:t>
            </a:r>
            <a:r>
              <a:rPr lang="en-US" sz="2000" b="1" dirty="0"/>
              <a:t>best DBMS</a:t>
            </a:r>
            <a:r>
              <a:rPr lang="en-US" sz="2000" dirty="0"/>
              <a:t> for it.</a:t>
            </a:r>
          </a:p>
          <a:p>
            <a:r>
              <a:rPr lang="en-US" sz="2400" dirty="0"/>
              <a:t>Challenges</a:t>
            </a:r>
          </a:p>
          <a:p>
            <a:pPr lvl="1"/>
            <a:r>
              <a:rPr lang="en-US" sz="1800" dirty="0"/>
              <a:t>Impossible to have cross-database </a:t>
            </a:r>
            <a:r>
              <a:rPr lang="en-US" sz="1800" b="1" dirty="0"/>
              <a:t>joins and transactions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32" y="2268369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1728629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014833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27" y="4416778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433860" y="4833409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4720064" y="5230570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290" y="5708160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139091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425295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923" y="4877468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2449371" y="1838390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5686935" y="1837586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1178560" y="3293096"/>
            <a:ext cx="8778240" cy="345314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stCxn id="25" idx="2"/>
          </p:cNvCxnSpPr>
          <p:nvPr/>
        </p:nvCxnSpPr>
        <p:spPr>
          <a:xfrm>
            <a:off x="3801270" y="2337307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stCxn id="26" idx="2"/>
          </p:cNvCxnSpPr>
          <p:nvPr/>
        </p:nvCxnSpPr>
        <p:spPr>
          <a:xfrm flipH="1">
            <a:off x="7030720" y="2336503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6777435" y="5378361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2858347" y="5378361"/>
            <a:ext cx="1575513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Benefits</a:t>
            </a:r>
          </a:p>
          <a:p>
            <a:r>
              <a:rPr lang="en-US" sz="2200" b="1" dirty="0"/>
              <a:t>Better Scalability</a:t>
            </a:r>
          </a:p>
          <a:p>
            <a:pPr lvl="1"/>
            <a:r>
              <a:rPr lang="en-US" sz="1800" dirty="0"/>
              <a:t>Each service gets </a:t>
            </a:r>
            <a:r>
              <a:rPr lang="en-US" sz="1800" b="1" dirty="0"/>
              <a:t>less load</a:t>
            </a:r>
            <a:endParaRPr lang="en-US" sz="1800" dirty="0"/>
          </a:p>
          <a:p>
            <a:pPr lvl="1"/>
            <a:r>
              <a:rPr lang="en-US" sz="1800" dirty="0"/>
              <a:t>Each service can be </a:t>
            </a:r>
            <a:r>
              <a:rPr lang="en-US" sz="1800" b="1" dirty="0"/>
              <a:t>scaled independently</a:t>
            </a:r>
          </a:p>
          <a:p>
            <a:r>
              <a:rPr lang="en-US" sz="2200" dirty="0"/>
              <a:t>A service can be separately </a:t>
            </a:r>
            <a:r>
              <a:rPr lang="en-US" sz="2200" b="1" dirty="0"/>
              <a:t>developed</a:t>
            </a:r>
            <a:r>
              <a:rPr lang="en-US" sz="2200" dirty="0"/>
              <a:t>, </a:t>
            </a:r>
            <a:r>
              <a:rPr lang="en-US" sz="2200" b="1" dirty="0"/>
              <a:t>versioned</a:t>
            </a:r>
            <a:r>
              <a:rPr lang="en-US" sz="2200" dirty="0"/>
              <a:t> and </a:t>
            </a:r>
            <a:r>
              <a:rPr lang="en-US" sz="2200" b="1" dirty="0"/>
              <a:t>deployed</a:t>
            </a:r>
            <a:r>
              <a:rPr lang="en-US" sz="2200" dirty="0"/>
              <a:t>.</a:t>
            </a:r>
          </a:p>
          <a:p>
            <a:r>
              <a:rPr lang="en-US" sz="2200" dirty="0"/>
              <a:t>Every service can be developed using a </a:t>
            </a:r>
            <a:r>
              <a:rPr lang="en-US" sz="2200" b="1" dirty="0"/>
              <a:t>different technology</a:t>
            </a:r>
            <a:r>
              <a:rPr lang="en-US" sz="2200" dirty="0"/>
              <a:t>/platform/language as long as they use </a:t>
            </a:r>
            <a:r>
              <a:rPr lang="en-US" sz="2200" b="1" dirty="0"/>
              <a:t>standard communication protocols</a:t>
            </a:r>
            <a:r>
              <a:rPr lang="en-US" sz="2200" dirty="0"/>
              <a:t> (like TCP sockets, REST or </a:t>
            </a:r>
            <a:r>
              <a:rPr lang="en-US" sz="2200" dirty="0" err="1"/>
              <a:t>GraphQL</a:t>
            </a:r>
            <a:r>
              <a:rPr lang="en-US" sz="2200" dirty="0"/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u="sng" dirty="0"/>
              <a:t>Challenges</a:t>
            </a:r>
          </a:p>
          <a:p>
            <a:r>
              <a:rPr lang="en-US" sz="2400" dirty="0"/>
              <a:t>Complexity of service-to-service communication</a:t>
            </a:r>
          </a:p>
          <a:p>
            <a:pPr lvl="1"/>
            <a:r>
              <a:rPr lang="en-US" sz="2000" dirty="0"/>
              <a:t>Network delays</a:t>
            </a:r>
          </a:p>
          <a:p>
            <a:pPr lvl="1"/>
            <a:r>
              <a:rPr lang="en-US" sz="2000" dirty="0"/>
              <a:t>Security</a:t>
            </a:r>
          </a:p>
          <a:p>
            <a:pPr lvl="1"/>
            <a:r>
              <a:rPr lang="en-US" sz="2000" dirty="0"/>
              <a:t>Service downs</a:t>
            </a:r>
          </a:p>
          <a:p>
            <a:pPr lvl="1"/>
            <a:r>
              <a:rPr lang="en-US" sz="2000" dirty="0"/>
              <a:t>Bottlenecks</a:t>
            </a:r>
          </a:p>
          <a:p>
            <a:r>
              <a:rPr lang="en-US" sz="2400" dirty="0"/>
              <a:t>Multiple endpoints for clients?</a:t>
            </a:r>
          </a:p>
          <a:p>
            <a:r>
              <a:rPr lang="en-US" sz="2400" dirty="0"/>
              <a:t>Centralized logging</a:t>
            </a:r>
          </a:p>
          <a:p>
            <a:r>
              <a:rPr lang="en-US" sz="2400" dirty="0"/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Part-II</a:t>
            </a:r>
            <a:br>
              <a:rPr lang="en-US" sz="4800" dirty="0"/>
            </a:br>
            <a:r>
              <a:rPr lang="en-US" sz="4800" dirty="0"/>
              <a:t>The Implementation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8160" cy="2150757"/>
          </a:xfrm>
        </p:spPr>
        <p:txBody>
          <a:bodyPr/>
          <a:lstStyle/>
          <a:p>
            <a:r>
              <a:rPr lang="en-US" sz="3200" dirty="0"/>
              <a:t>Halil İbrahim Kalkan</a:t>
            </a:r>
          </a:p>
          <a:p>
            <a:r>
              <a:rPr lang="en-US" sz="2400" dirty="0"/>
              <a:t>Web: halilibrahimkalkan.com</a:t>
            </a:r>
          </a:p>
          <a:p>
            <a:r>
              <a:rPr lang="en-US" sz="2400" dirty="0" err="1"/>
              <a:t>Github</a:t>
            </a:r>
            <a:r>
              <a:rPr lang="en-US" sz="2400" dirty="0"/>
              <a:t>: @hikalkan</a:t>
            </a:r>
          </a:p>
          <a:p>
            <a:r>
              <a:rPr lang="en-US" sz="2400" dirty="0"/>
              <a:t>Twitter: @</a:t>
            </a:r>
            <a:r>
              <a:rPr lang="en-US" sz="2400" dirty="0" err="1"/>
              <a:t>hibrahimkalkan</a:t>
            </a:r>
            <a:endParaRPr lang="en-US" sz="24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9FE80-F11B-403B-84A0-9A7CCD14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920" y="556836"/>
            <a:ext cx="4670162" cy="593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51" y="4564324"/>
            <a:ext cx="5243960" cy="12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4118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899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746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45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86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75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7898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88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68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61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4821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746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8221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7977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445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528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2227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20955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4510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602672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7494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602672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5610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602671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481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690688"/>
            <a:ext cx="9305476" cy="4728585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94" y="169155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5535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7792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23129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12358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41393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30887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5535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82123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41393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4305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82123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430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2474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755" y="264687"/>
            <a:ext cx="4408055" cy="632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923636" y="5019503"/>
            <a:ext cx="6252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 code:</a:t>
            </a:r>
            <a:br>
              <a:rPr lang="en-US" b="1" dirty="0"/>
            </a:br>
            <a:r>
              <a:rPr lang="en-US" sz="2400" i="1" dirty="0">
                <a:hlinkClick r:id="rId4"/>
              </a:rPr>
              <a:t>http://bit.ly/ms-demo-source</a:t>
            </a:r>
            <a:r>
              <a:rPr lang="en-US" sz="2400" i="1" dirty="0"/>
              <a:t> </a:t>
            </a:r>
            <a:br>
              <a:rPr lang="en-US" sz="2400" i="1" dirty="0"/>
            </a:br>
            <a:r>
              <a:rPr lang="en-US" sz="1200" i="1" dirty="0"/>
              <a:t> </a:t>
            </a:r>
            <a:endParaRPr lang="en-US" sz="2800" i="1" dirty="0"/>
          </a:p>
          <a:p>
            <a:r>
              <a:rPr lang="en-US" b="1" dirty="0"/>
              <a:t>Documentation:</a:t>
            </a:r>
            <a:br>
              <a:rPr lang="en-US" sz="2800" i="1" dirty="0"/>
            </a:br>
            <a:r>
              <a:rPr lang="en-US" sz="2400" i="1" dirty="0">
                <a:hlinkClick r:id="rId5"/>
              </a:rPr>
              <a:t>http://bit.ly/ms-demo-doc</a:t>
            </a:r>
            <a:r>
              <a:rPr lang="en-US" sz="2400" i="1" dirty="0"/>
              <a:t> </a:t>
            </a:r>
            <a:br>
              <a:rPr lang="en-US" sz="2800" i="1" dirty="0"/>
            </a:b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Open source </a:t>
            </a:r>
            <a:r>
              <a:rPr lang="en-US" b="1" dirty="0" err="1"/>
              <a:t>OpenId</a:t>
            </a:r>
            <a:r>
              <a:rPr lang="en-US" b="1" dirty="0"/>
              <a:t> Connect</a:t>
            </a:r>
            <a:r>
              <a:rPr lang="en-US" dirty="0"/>
              <a:t> &amp; </a:t>
            </a:r>
            <a:r>
              <a:rPr lang="en-US" b="1" dirty="0"/>
              <a:t>OAuth 2.0</a:t>
            </a:r>
            <a:r>
              <a:rPr lang="en-US" dirty="0"/>
              <a:t> server</a:t>
            </a:r>
          </a:p>
          <a:p>
            <a:r>
              <a:rPr lang="en-US" dirty="0"/>
              <a:t>Main Features</a:t>
            </a:r>
          </a:p>
          <a:p>
            <a:pPr lvl="1"/>
            <a:r>
              <a:rPr lang="en-US" dirty="0"/>
              <a:t>Authentication as a Service</a:t>
            </a:r>
          </a:p>
          <a:p>
            <a:pPr lvl="1"/>
            <a:r>
              <a:rPr lang="en-US" dirty="0"/>
              <a:t>Access Control for APIs</a:t>
            </a:r>
          </a:p>
          <a:p>
            <a:pPr lvl="1"/>
            <a:r>
              <a:rPr lang="en-US" dirty="0"/>
              <a:t>Single sign on / sign out</a:t>
            </a:r>
          </a:p>
          <a:p>
            <a:r>
              <a:rPr lang="en-US" dirty="0"/>
              <a:t>User Authentication Flows (used in this solution)</a:t>
            </a:r>
          </a:p>
          <a:p>
            <a:pPr lvl="1"/>
            <a:r>
              <a:rPr lang="en-US" dirty="0"/>
              <a:t>Implicit/Hybrid</a:t>
            </a:r>
          </a:p>
          <a:p>
            <a:pPr lvl="1"/>
            <a:r>
              <a:rPr lang="en-US" dirty="0"/>
              <a:t>Client Secret</a:t>
            </a:r>
          </a:p>
          <a:p>
            <a:r>
              <a:rPr lang="en-US" i="1" dirty="0">
                <a:hlinkClick r:id="rId2"/>
              </a:rPr>
              <a:t>https://identityserver.io</a:t>
            </a:r>
            <a:r>
              <a:rPr lang="en-US" i="1" dirty="0"/>
              <a:t> 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433" y="3595688"/>
            <a:ext cx="3810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Single entrance point to the system for clients</a:t>
            </a:r>
          </a:p>
          <a:p>
            <a:r>
              <a:rPr lang="en-US" sz="2400" dirty="0"/>
              <a:t>Can be used as load balancer</a:t>
            </a:r>
          </a:p>
          <a:p>
            <a:r>
              <a:rPr lang="en-US" sz="2400" dirty="0"/>
              <a:t>Can provide;</a:t>
            </a:r>
          </a:p>
          <a:p>
            <a:pPr lvl="1"/>
            <a:r>
              <a:rPr lang="en-US" sz="2000" dirty="0"/>
              <a:t>Authentication</a:t>
            </a:r>
          </a:p>
          <a:p>
            <a:pPr lvl="1"/>
            <a:r>
              <a:rPr lang="en-US" sz="2000" dirty="0"/>
              <a:t>Rate limiting</a:t>
            </a:r>
          </a:p>
          <a:p>
            <a:pPr lvl="1"/>
            <a:r>
              <a:rPr lang="en-US" sz="2000" dirty="0"/>
              <a:t>Auditing</a:t>
            </a:r>
          </a:p>
          <a:p>
            <a:pPr lvl="1"/>
            <a:r>
              <a:rPr lang="en-US" sz="2000" dirty="0"/>
              <a:t>Routing</a:t>
            </a:r>
          </a:p>
          <a:p>
            <a:pPr lvl="1"/>
            <a:r>
              <a:rPr lang="en-US" sz="2000" dirty="0"/>
              <a:t>Protocol translation</a:t>
            </a:r>
          </a:p>
          <a:p>
            <a:pPr lvl="1"/>
            <a:r>
              <a:rPr lang="en-US" sz="2000" dirty="0"/>
              <a:t>…</a:t>
            </a:r>
            <a:endParaRPr lang="en-US" sz="2400" dirty="0"/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07" y="1688853"/>
            <a:ext cx="4115139" cy="44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Define a </a:t>
            </a:r>
            <a:r>
              <a:rPr lang="en-US" sz="2400" b="1" dirty="0"/>
              <a:t>separate API Gateway </a:t>
            </a:r>
            <a:r>
              <a:rPr lang="en-US" sz="2400" dirty="0"/>
              <a:t>for each kind of client</a:t>
            </a:r>
          </a:p>
          <a:p>
            <a:r>
              <a:rPr lang="en-US" sz="2400" dirty="0"/>
              <a:t>Each client may require different </a:t>
            </a:r>
            <a:r>
              <a:rPr lang="en-US" sz="2400" b="1" dirty="0"/>
              <a:t>set of APIs</a:t>
            </a:r>
          </a:p>
          <a:p>
            <a:r>
              <a:rPr lang="en-US" sz="2400" dirty="0"/>
              <a:t>Each client may require </a:t>
            </a:r>
            <a:r>
              <a:rPr lang="en-US" sz="2400" b="1" dirty="0"/>
              <a:t>different level </a:t>
            </a:r>
            <a:r>
              <a:rPr lang="en-US" sz="2400" dirty="0"/>
              <a:t>of security, performance, logging, rate limiting, communication protocol… etc.</a:t>
            </a:r>
          </a:p>
          <a:p>
            <a:r>
              <a:rPr lang="en-US" sz="2400" dirty="0"/>
              <a:t>An </a:t>
            </a:r>
            <a:r>
              <a:rPr lang="en-US" sz="2400" b="1" dirty="0"/>
              <a:t>Internal API Gateway </a:t>
            </a:r>
            <a:r>
              <a:rPr lang="en-US" sz="2400" dirty="0"/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480808" cy="41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882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</a:t>
            </a:r>
            <a:r>
              <a:rPr lang="en-US" dirty="0" err="1"/>
              <a:t>souce</a:t>
            </a:r>
            <a:r>
              <a:rPr lang="en-US" dirty="0"/>
              <a:t> API Gateway</a:t>
            </a:r>
          </a:p>
          <a:p>
            <a:pPr lvl="1"/>
            <a:r>
              <a:rPr lang="en-US" dirty="0"/>
              <a:t>Routing</a:t>
            </a:r>
          </a:p>
          <a:p>
            <a:pPr lvl="1"/>
            <a:r>
              <a:rPr lang="en-US" dirty="0"/>
              <a:t>Load Balancing</a:t>
            </a:r>
          </a:p>
          <a:p>
            <a:pPr lvl="1"/>
            <a:r>
              <a:rPr lang="en-US" dirty="0"/>
              <a:t>Rate Limiting</a:t>
            </a:r>
          </a:p>
          <a:p>
            <a:pPr lvl="1"/>
            <a:r>
              <a:rPr lang="en-US" dirty="0"/>
              <a:t>Caching</a:t>
            </a:r>
          </a:p>
          <a:p>
            <a:pPr lvl="1"/>
            <a:r>
              <a:rPr lang="en-US" dirty="0"/>
              <a:t>Retry Policies</a:t>
            </a:r>
          </a:p>
          <a:p>
            <a:pPr lvl="1"/>
            <a:r>
              <a:rPr lang="en-US" dirty="0"/>
              <a:t>Authentication &amp; Authorization</a:t>
            </a:r>
          </a:p>
          <a:p>
            <a:pPr lvl="1"/>
            <a:r>
              <a:rPr lang="en-US" dirty="0"/>
              <a:t>Service Discovery with Consul &amp; Eureka</a:t>
            </a:r>
          </a:p>
          <a:p>
            <a:pPr lvl="1"/>
            <a:r>
              <a:rPr lang="en-US" dirty="0"/>
              <a:t>Request Aggregation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i="1" dirty="0">
                <a:hlinkClick r:id="rId2"/>
              </a:rPr>
              <a:t>http://threemammals.com/ocelot</a:t>
            </a:r>
            <a:r>
              <a:rPr lang="en-US" i="1" dirty="0"/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527" y="1825625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A51F-A178-41CA-BEC8-253A64F1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04F2A-218B-4E41-8702-8B3CCE01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CDF6A-AAE5-414F-B3CD-EA6B83D4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52412"/>
            <a:ext cx="108299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42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0D4CB-49E6-44E2-8A24-7CDDCA63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742" y="557845"/>
            <a:ext cx="6813958" cy="5935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6.000+ stars on GitHub</a:t>
            </a:r>
          </a:p>
          <a:p>
            <a:r>
              <a:rPr lang="en-US" dirty="0"/>
              <a:t>1.000.000+ downloads on </a:t>
            </a:r>
            <a:r>
              <a:rPr lang="en-US" dirty="0" err="1"/>
              <a:t>Nuget</a:t>
            </a:r>
            <a:endParaRPr lang="en-US" dirty="0"/>
          </a:p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25360"/>
            <a:ext cx="5026109" cy="22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6B0-EF80-4307-AAFF-B3E699EE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ABP </a:t>
            </a:r>
            <a:r>
              <a:rPr lang="en-US" dirty="0" err="1"/>
              <a:t>vNext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E22B2-489F-4A2E-926F-13780E521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abp.io</a:t>
            </a:r>
          </a:p>
          <a:p>
            <a:r>
              <a:rPr lang="en-US" sz="1600" dirty="0"/>
              <a:t>Modular architecture</a:t>
            </a:r>
          </a:p>
          <a:p>
            <a:r>
              <a:rPr lang="en-US" sz="1600" dirty="0"/>
              <a:t>Microservice focused</a:t>
            </a:r>
          </a:p>
          <a:p>
            <a:r>
              <a:rPr lang="en-US" sz="1600" dirty="0"/>
              <a:t>Domain Driven Design</a:t>
            </a:r>
          </a:p>
          <a:p>
            <a:r>
              <a:rPr lang="en-US" sz="1600" dirty="0"/>
              <a:t>Multi-Tenancy</a:t>
            </a:r>
          </a:p>
          <a:p>
            <a:r>
              <a:rPr lang="en-US" sz="1600" dirty="0"/>
              <a:t>Virtual File System</a:t>
            </a:r>
          </a:p>
          <a:p>
            <a:r>
              <a:rPr lang="en-US" sz="1600" dirty="0"/>
              <a:t>Dynamic Forms &amp; Tag Helpers</a:t>
            </a:r>
          </a:p>
          <a:p>
            <a:r>
              <a:rPr lang="en-US" sz="1600" dirty="0"/>
              <a:t>Theming</a:t>
            </a:r>
          </a:p>
          <a:p>
            <a:r>
              <a:rPr lang="en-US" sz="1600" dirty="0"/>
              <a:t>Background jobs</a:t>
            </a:r>
          </a:p>
          <a:p>
            <a:r>
              <a:rPr lang="en-US" sz="1600" dirty="0"/>
              <a:t>Dynamic HTTP Client Proxies</a:t>
            </a:r>
          </a:p>
          <a:p>
            <a:r>
              <a:rPr lang="en-US" sz="1600" dirty="0"/>
              <a:t>Database Agnostic</a:t>
            </a:r>
          </a:p>
          <a:p>
            <a:r>
              <a:rPr lang="en-US" sz="1600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BEC87-20CF-405E-AAE9-443937CC7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101" y="365125"/>
            <a:ext cx="7004335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3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From Monolithic to Microservice: </a:t>
            </a:r>
            <a:r>
              <a:rPr lang="en-US" b="1" dirty="0"/>
              <a:t>Challenges</a:t>
            </a:r>
            <a:r>
              <a:rPr lang="en-US" dirty="0"/>
              <a:t> of the Distributed Architecture</a:t>
            </a:r>
          </a:p>
          <a:p>
            <a:r>
              <a:rPr lang="en-US" dirty="0"/>
              <a:t>Part II: The </a:t>
            </a:r>
            <a:r>
              <a:rPr lang="en-US" b="1" dirty="0"/>
              <a:t>Implementation</a:t>
            </a:r>
          </a:p>
          <a:p>
            <a:r>
              <a:rPr lang="en-US" dirty="0"/>
              <a:t>Part III: Microservice compatible, layered </a:t>
            </a:r>
            <a:r>
              <a:rPr lang="en-US" b="1" dirty="0"/>
              <a:t>module development </a:t>
            </a:r>
            <a:r>
              <a:rPr lang="en-US" dirty="0"/>
              <a:t>model</a:t>
            </a:r>
          </a:p>
          <a:p>
            <a:r>
              <a:rPr lang="en-US" dirty="0"/>
              <a:t>Part IV: Running on </a:t>
            </a:r>
            <a:r>
              <a:rPr lang="en-US" b="1" dirty="0"/>
              <a:t>docker</a:t>
            </a:r>
            <a:r>
              <a:rPr lang="en-US" dirty="0"/>
              <a:t> containers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</a:t>
            </a:r>
            <a:br>
              <a:rPr lang="en-US" sz="4800" dirty="0"/>
            </a:br>
            <a:r>
              <a:rPr lang="en-US" sz="4800" dirty="0"/>
              <a:t>From Monolithic to Microservice</a:t>
            </a:r>
            <a:br>
              <a:rPr lang="en-US" sz="4800" dirty="0"/>
            </a:br>
            <a:r>
              <a:rPr lang="en-US" sz="3200" dirty="0"/>
              <a:t>Challenges of the Distributed Architecture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34012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Single</a:t>
            </a:r>
            <a:r>
              <a:rPr lang="en-US" sz="2400" dirty="0"/>
              <a:t> programming language/platform</a:t>
            </a:r>
          </a:p>
          <a:p>
            <a:r>
              <a:rPr lang="en-US" sz="2400" dirty="0"/>
              <a:t>Dependency </a:t>
            </a:r>
            <a:r>
              <a:rPr lang="en-US" sz="2400" b="1" dirty="0"/>
              <a:t>Injection</a:t>
            </a:r>
            <a:r>
              <a:rPr lang="en-US" sz="2400" dirty="0"/>
              <a:t> &amp; simple </a:t>
            </a:r>
            <a:r>
              <a:rPr lang="en-US" sz="2400" b="1" dirty="0"/>
              <a:t>method calls</a:t>
            </a:r>
            <a:r>
              <a:rPr lang="en-US" sz="2400" dirty="0"/>
              <a:t>.</a:t>
            </a:r>
          </a:p>
          <a:p>
            <a:r>
              <a:rPr lang="en-US" sz="2400" dirty="0"/>
              <a:t>Easy to create database </a:t>
            </a:r>
            <a:r>
              <a:rPr lang="en-US" sz="2400" b="1" dirty="0"/>
              <a:t>transaction</a:t>
            </a:r>
            <a:r>
              <a:rPr lang="en-US" sz="2400" dirty="0"/>
              <a:t> scopes.</a:t>
            </a:r>
          </a:p>
          <a:p>
            <a:r>
              <a:rPr lang="en-US" sz="2400" b="1" dirty="0"/>
              <a:t>In-process</a:t>
            </a:r>
            <a:r>
              <a:rPr lang="en-US" sz="2400" dirty="0"/>
              <a:t> &amp; transactional messaging / 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8863584" y="199948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42594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206228" y="411175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Organize codebase </a:t>
            </a:r>
            <a:r>
              <a:rPr lang="en-US" sz="2400" dirty="0"/>
              <a:t>better by layering</a:t>
            </a:r>
          </a:p>
          <a:p>
            <a:r>
              <a:rPr lang="en-US" sz="2400" dirty="0"/>
              <a:t>Domain Driven Design (</a:t>
            </a:r>
            <a:r>
              <a:rPr lang="en-US" sz="2400" b="1" dirty="0"/>
              <a:t>DDD</a:t>
            </a:r>
            <a:r>
              <a:rPr lang="en-US" sz="2400" dirty="0"/>
              <a:t>) offers four fundamental layers:</a:t>
            </a:r>
          </a:p>
          <a:p>
            <a:pPr lvl="1"/>
            <a:r>
              <a:rPr lang="en-US" sz="2000" dirty="0"/>
              <a:t>Domain Layer</a:t>
            </a:r>
          </a:p>
          <a:p>
            <a:pPr lvl="1"/>
            <a:r>
              <a:rPr lang="en-US" sz="2000" dirty="0"/>
              <a:t>Application Layer</a:t>
            </a:r>
          </a:p>
          <a:p>
            <a:pPr lvl="1"/>
            <a:r>
              <a:rPr lang="en-US" sz="2000" dirty="0"/>
              <a:t>Presentation Layer</a:t>
            </a:r>
          </a:p>
          <a:p>
            <a:pPr lvl="1"/>
            <a:r>
              <a:rPr lang="en-US" sz="2000" dirty="0"/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51738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10297668" y="4211319"/>
            <a:ext cx="4017" cy="43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8747942" y="1899920"/>
            <a:ext cx="310748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7771763" y="2139428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7771763" y="286937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7771763" y="359932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8175893" y="2511284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8175893" y="3256419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97118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24123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8434042" y="2507344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837</Words>
  <Application>Microsoft Office PowerPoint</Application>
  <PresentationFormat>Widescreen</PresentationFormat>
  <Paragraphs>204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Microservice Solution: Tools, Patterns &amp; Practices</vt:lpstr>
      <vt:lpstr>About Me</vt:lpstr>
      <vt:lpstr>PowerPoint Presentation</vt:lpstr>
      <vt:lpstr>ASP.NET Boilerplate</vt:lpstr>
      <vt:lpstr>ABP vNext</vt:lpstr>
      <vt:lpstr>Agenda</vt:lpstr>
      <vt:lpstr>Part-I From Monolithic to Microservice Challenges of the Distributed Architecture</vt:lpstr>
      <vt:lpstr>Part-I: From Monolithic to Microservice Simple Monolithic Application</vt:lpstr>
      <vt:lpstr>Part-I: From Monolithic to Microservice Layered Monolithic Application</vt:lpstr>
      <vt:lpstr>Part-I: From Monolithic to Microservice Layered Monolithic Application</vt:lpstr>
      <vt:lpstr>Part-I: From Monolithic to Microservice Modular Application</vt:lpstr>
      <vt:lpstr>Part-I: From Monolithic to Microservice Modular Application / Separated Databases</vt:lpstr>
      <vt:lpstr>Part-I: From Monolithic to Microservice Modular Application / Separated Databases</vt:lpstr>
      <vt:lpstr>Part-I: From Monolithic to Microservice Modular Application / Polyglot Persistence</vt:lpstr>
      <vt:lpstr>Part-I: From Monolithic to Microservice Modular Application / Separated Databases</vt:lpstr>
      <vt:lpstr>Part-I: From Monolithic to Microservice Distributed Services (SOA)</vt:lpstr>
      <vt:lpstr>Part-I: From Monolithic to Microservice Modular Application / Separated Databases</vt:lpstr>
      <vt:lpstr>Part-I: From Monolithic to Microservice Modular Application / Separated Databases</vt:lpstr>
      <vt:lpstr>Part-II The Implementation</vt:lpstr>
      <vt:lpstr>Part-II: The Implementation Overall Solution</vt:lpstr>
      <vt:lpstr>Part-II: The Implementation Overall Solution</vt:lpstr>
      <vt:lpstr>Part-II: The Implementation Authentication with IdentityServer4</vt:lpstr>
      <vt:lpstr>Part-II: The Implementation Authentication with IdentityServer4</vt:lpstr>
      <vt:lpstr>Part-II: The Implementation API Gateways / Overall</vt:lpstr>
      <vt:lpstr>Part-II: The Implementation API Gateways / Backend For Frontend Pattern</vt:lpstr>
      <vt:lpstr>Part-II: The Implementation API Gateways / Ocelot Library</vt:lpstr>
      <vt:lpstr>Part-II: The Implementation API Gateways / Ocelot Library</vt:lpstr>
      <vt:lpstr>Part-II: The Implementation Overall Solution</vt:lpstr>
      <vt:lpstr>Part-II: The Implementation Overall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68</cp:revision>
  <dcterms:created xsi:type="dcterms:W3CDTF">2019-02-25T13:56:54Z</dcterms:created>
  <dcterms:modified xsi:type="dcterms:W3CDTF">2019-02-27T11:12:27Z</dcterms:modified>
</cp:coreProperties>
</file>